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9" r:id="rId2"/>
    <p:sldId id="268" r:id="rId3"/>
    <p:sldId id="265" r:id="rId4"/>
    <p:sldId id="267" r:id="rId5"/>
    <p:sldId id="266" r:id="rId6"/>
    <p:sldId id="258" r:id="rId7"/>
    <p:sldId id="261" r:id="rId8"/>
    <p:sldId id="262" r:id="rId9"/>
    <p:sldId id="257" r:id="rId10"/>
    <p:sldId id="259" r:id="rId11"/>
    <p:sldId id="260" r:id="rId12"/>
    <p:sldId id="270" r:id="rId13"/>
    <p:sldId id="271"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F312D2F-E0FE-4648-864B-C6C0B30F256F}"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E50C4A-10F9-4D7B-959F-D7EADE82678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EE50C4A-10F9-4D7B-959F-D7EADE82678F}" type="datetimeFigureOut">
              <a:rPr lang="en-US" smtClean="0"/>
              <a:t>11/28/2017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12D2F-E0FE-4648-864B-C6C0B30F256F}"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E50C4A-10F9-4D7B-959F-D7EADE82678F}" type="datetimeFigureOut">
              <a:rPr lang="en-US" smtClean="0"/>
              <a:t>11/28/2017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E50C4A-10F9-4D7B-959F-D7EADE82678F}" type="datetimeFigureOut">
              <a:rPr lang="en-US" smtClean="0"/>
              <a:t>11/28/2017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6EE50C4A-10F9-4D7B-959F-D7EADE82678F}" type="datetimeFigureOut">
              <a:rPr lang="en-US" smtClean="0"/>
              <a:t>11/28/2017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12D2F-E0FE-4648-864B-C6C0B30F25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EE50C4A-10F9-4D7B-959F-D7EADE82678F}" type="datetimeFigureOut">
              <a:rPr lang="en-US" smtClean="0"/>
              <a:t>11/28/2017</a:t>
            </a:fld>
            <a:endParaRPr lang="en-US"/>
          </a:p>
        </p:txBody>
      </p:sp>
      <p:sp>
        <p:nvSpPr>
          <p:cNvPr id="7" name="Slide Number Placeholder 6"/>
          <p:cNvSpPr>
            <a:spLocks noGrp="1"/>
          </p:cNvSpPr>
          <p:nvPr>
            <p:ph type="sldNum" sz="quarter" idx="12"/>
          </p:nvPr>
        </p:nvSpPr>
        <p:spPr/>
        <p:txBody>
          <a:bodyPr/>
          <a:lstStyle/>
          <a:p>
            <a:fld id="{9F312D2F-E0FE-4648-864B-C6C0B30F256F}"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6EE50C4A-10F9-4D7B-959F-D7EADE82678F}" type="datetimeFigureOut">
              <a:rPr lang="en-US" smtClean="0"/>
              <a:t>11/28/2017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F312D2F-E0FE-4648-864B-C6C0B30F256F}"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Constructed from the slab technique</a:t>
            </a:r>
            <a:endParaRPr lang="en-US" dirty="0"/>
          </a:p>
        </p:txBody>
      </p:sp>
      <p:sp>
        <p:nvSpPr>
          <p:cNvPr id="3" name="Title 2"/>
          <p:cNvSpPr>
            <a:spLocks noGrp="1"/>
          </p:cNvSpPr>
          <p:nvPr>
            <p:ph type="ctrTitle"/>
          </p:nvPr>
        </p:nvSpPr>
        <p:spPr/>
        <p:txBody>
          <a:bodyPr/>
          <a:lstStyle/>
          <a:p>
            <a:r>
              <a:rPr lang="en-US" dirty="0" smtClean="0"/>
              <a:t>Luminaries</a:t>
            </a:r>
            <a:endParaRPr lang="en-US" dirty="0"/>
          </a:p>
        </p:txBody>
      </p:sp>
    </p:spTree>
    <p:extLst>
      <p:ext uri="{BB962C8B-B14F-4D97-AF65-F5344CB8AC3E}">
        <p14:creationId xmlns:p14="http://schemas.microsoft.com/office/powerpoint/2010/main" val="1188202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Slab</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0" y="1905000"/>
            <a:ext cx="2546104" cy="3914011"/>
          </a:xfrm>
        </p:spPr>
      </p:pic>
      <p:pic>
        <p:nvPicPr>
          <p:cNvPr id="3" name="Picture 2"/>
          <p:cNvPicPr>
            <a:picLocks noChangeAspect="1"/>
          </p:cNvPicPr>
          <p:nvPr/>
        </p:nvPicPr>
        <p:blipFill>
          <a:blip r:embed="rId3"/>
          <a:stretch>
            <a:fillRect/>
          </a:stretch>
        </p:blipFill>
        <p:spPr>
          <a:xfrm>
            <a:off x="304800" y="1905000"/>
            <a:ext cx="2936873" cy="3914011"/>
          </a:xfrm>
          <a:prstGeom prst="rect">
            <a:avLst/>
          </a:prstGeom>
        </p:spPr>
      </p:pic>
      <p:pic>
        <p:nvPicPr>
          <p:cNvPr id="7" name="Picture 6"/>
          <p:cNvPicPr>
            <a:picLocks noChangeAspect="1"/>
          </p:cNvPicPr>
          <p:nvPr/>
        </p:nvPicPr>
        <p:blipFill>
          <a:blip r:embed="rId4"/>
          <a:stretch>
            <a:fillRect/>
          </a:stretch>
        </p:blipFill>
        <p:spPr>
          <a:xfrm>
            <a:off x="6168688" y="1905000"/>
            <a:ext cx="2733632" cy="3657600"/>
          </a:xfrm>
          <a:prstGeom prst="rect">
            <a:avLst/>
          </a:prstGeom>
        </p:spPr>
      </p:pic>
    </p:spTree>
    <p:extLst>
      <p:ext uri="{BB962C8B-B14F-4D97-AF65-F5344CB8AC3E}">
        <p14:creationId xmlns:p14="http://schemas.microsoft.com/office/powerpoint/2010/main" val="1002078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 Slab</a:t>
            </a:r>
            <a:endParaRPr lang="en-US" dirty="0"/>
          </a:p>
        </p:txBody>
      </p:sp>
      <p:pic>
        <p:nvPicPr>
          <p:cNvPr id="7" name="Content Placeholder 6"/>
          <p:cNvPicPr>
            <a:picLocks noGrp="1" noChangeAspect="1"/>
          </p:cNvPicPr>
          <p:nvPr>
            <p:ph idx="1"/>
          </p:nvPr>
        </p:nvPicPr>
        <p:blipFill>
          <a:blip r:embed="rId2"/>
          <a:stretch>
            <a:fillRect/>
          </a:stretch>
        </p:blipFill>
        <p:spPr>
          <a:xfrm>
            <a:off x="533400" y="1981200"/>
            <a:ext cx="3372927" cy="4373563"/>
          </a:xfrm>
          <a:prstGeom prst="rect">
            <a:avLst/>
          </a:prstGeom>
        </p:spPr>
      </p:pic>
      <p:pic>
        <p:nvPicPr>
          <p:cNvPr id="8" name="Picture 7"/>
          <p:cNvPicPr>
            <a:picLocks noChangeAspect="1"/>
          </p:cNvPicPr>
          <p:nvPr/>
        </p:nvPicPr>
        <p:blipFill rotWithShape="1">
          <a:blip r:embed="rId3"/>
          <a:srcRect r="16709"/>
          <a:stretch/>
        </p:blipFill>
        <p:spPr>
          <a:xfrm>
            <a:off x="4724400" y="1828800"/>
            <a:ext cx="3810000" cy="3039166"/>
          </a:xfrm>
          <a:prstGeom prst="rect">
            <a:avLst/>
          </a:prstGeom>
        </p:spPr>
      </p:pic>
    </p:spTree>
    <p:extLst>
      <p:ext uri="{BB962C8B-B14F-4D97-AF65-F5344CB8AC3E}">
        <p14:creationId xmlns:p14="http://schemas.microsoft.com/office/powerpoint/2010/main" val="2381849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r>
              <a:rPr lang="en-US" sz="2800" dirty="0" smtClean="0"/>
              <a:t>Create a lantern using slab construction.</a:t>
            </a:r>
          </a:p>
          <a:p>
            <a:pPr lvl="1"/>
            <a:endParaRPr lang="en-US" sz="1050" dirty="0" smtClean="0"/>
          </a:p>
          <a:p>
            <a:pPr lvl="1"/>
            <a:r>
              <a:rPr lang="en-US" dirty="0" smtClean="0"/>
              <a:t>Requirements:</a:t>
            </a:r>
          </a:p>
          <a:p>
            <a:pPr lvl="3"/>
            <a:r>
              <a:rPr lang="en-US" dirty="0"/>
              <a:t>Must be able to stand.</a:t>
            </a:r>
          </a:p>
          <a:p>
            <a:pPr lvl="3"/>
            <a:r>
              <a:rPr lang="en-US" dirty="0"/>
              <a:t>Must illuminate light</a:t>
            </a:r>
            <a:r>
              <a:rPr lang="en-US" dirty="0" smtClean="0"/>
              <a:t>!!!!</a:t>
            </a:r>
          </a:p>
          <a:p>
            <a:pPr lvl="3"/>
            <a:r>
              <a:rPr lang="en-US" dirty="0" smtClean="0"/>
              <a:t>Height </a:t>
            </a:r>
            <a:r>
              <a:rPr lang="en-US" dirty="0"/>
              <a:t>no less than 5”, no taller than </a:t>
            </a:r>
            <a:r>
              <a:rPr lang="en-US" dirty="0" smtClean="0"/>
              <a:t>12”</a:t>
            </a:r>
          </a:p>
          <a:p>
            <a:pPr lvl="3"/>
            <a:r>
              <a:rPr lang="en-US" dirty="0" smtClean="0"/>
              <a:t>Width </a:t>
            </a:r>
            <a:r>
              <a:rPr lang="en-US" dirty="0"/>
              <a:t>no less than 3”, no greater than 5</a:t>
            </a:r>
            <a:r>
              <a:rPr lang="en-US" dirty="0" smtClean="0"/>
              <a:t>”</a:t>
            </a:r>
          </a:p>
          <a:p>
            <a:pPr lvl="1"/>
            <a:r>
              <a:rPr lang="en-US" dirty="0" smtClean="0"/>
              <a:t>Things to think about:</a:t>
            </a:r>
          </a:p>
          <a:p>
            <a:pPr lvl="3"/>
            <a:r>
              <a:rPr lang="en-US" dirty="0" smtClean="0"/>
              <a:t>Will </a:t>
            </a:r>
            <a:r>
              <a:rPr lang="en-US" dirty="0"/>
              <a:t>it have a lid?</a:t>
            </a:r>
          </a:p>
          <a:p>
            <a:pPr lvl="3"/>
            <a:r>
              <a:rPr lang="en-US" dirty="0"/>
              <a:t>Will it have a detachable base</a:t>
            </a:r>
            <a:r>
              <a:rPr lang="en-US" dirty="0" smtClean="0"/>
              <a:t>?</a:t>
            </a:r>
          </a:p>
          <a:p>
            <a:pPr lvl="3"/>
            <a:r>
              <a:rPr lang="en-US" dirty="0" smtClean="0"/>
              <a:t>Should you use soft or hard slabs (or both)?</a:t>
            </a:r>
          </a:p>
          <a:p>
            <a:pPr lvl="3"/>
            <a:r>
              <a:rPr lang="en-US" dirty="0" smtClean="0"/>
              <a:t>How can you use pattern</a:t>
            </a:r>
            <a:r>
              <a:rPr lang="en-US" dirty="0"/>
              <a:t>, </a:t>
            </a:r>
            <a:r>
              <a:rPr lang="en-US" dirty="0" smtClean="0"/>
              <a:t>shape and repetition?</a:t>
            </a:r>
            <a:endParaRPr lang="en-US" dirty="0"/>
          </a:p>
          <a:p>
            <a:endParaRPr lang="en-US" dirty="0"/>
          </a:p>
        </p:txBody>
      </p:sp>
    </p:spTree>
    <p:extLst>
      <p:ext uri="{BB962C8B-B14F-4D97-AF65-F5344CB8AC3E}">
        <p14:creationId xmlns:p14="http://schemas.microsoft.com/office/powerpoint/2010/main" val="1673674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you begin with clay</a:t>
            </a:r>
            <a:endParaRPr lang="en-US" dirty="0"/>
          </a:p>
        </p:txBody>
      </p:sp>
      <p:sp>
        <p:nvSpPr>
          <p:cNvPr id="3" name="Content Placeholder 2"/>
          <p:cNvSpPr>
            <a:spLocks noGrp="1"/>
          </p:cNvSpPr>
          <p:nvPr>
            <p:ph idx="1"/>
          </p:nvPr>
        </p:nvSpPr>
        <p:spPr>
          <a:xfrm>
            <a:off x="457200" y="1676400"/>
            <a:ext cx="8229600" cy="4373563"/>
          </a:xfrm>
        </p:spPr>
        <p:txBody>
          <a:bodyPr>
            <a:normAutofit lnSpcReduction="10000"/>
          </a:bodyPr>
          <a:lstStyle/>
          <a:p>
            <a:r>
              <a:rPr lang="en-US" dirty="0" smtClean="0"/>
              <a:t>Make a minimum of </a:t>
            </a:r>
            <a:r>
              <a:rPr lang="en-US" b="1" dirty="0"/>
              <a:t>two</a:t>
            </a:r>
            <a:r>
              <a:rPr lang="en-US" dirty="0"/>
              <a:t> </a:t>
            </a:r>
            <a:r>
              <a:rPr lang="en-US" b="1" dirty="0"/>
              <a:t>different</a:t>
            </a:r>
            <a:r>
              <a:rPr lang="en-US" dirty="0"/>
              <a:t> slab constructed </a:t>
            </a:r>
            <a:r>
              <a:rPr lang="en-US" dirty="0" smtClean="0"/>
              <a:t>lantern sketches.</a:t>
            </a:r>
          </a:p>
          <a:p>
            <a:r>
              <a:rPr lang="en-US" dirty="0"/>
              <a:t>Include details </a:t>
            </a:r>
            <a:r>
              <a:rPr lang="en-US" dirty="0" smtClean="0"/>
              <a:t>in your plan about how </a:t>
            </a:r>
            <a:r>
              <a:rPr lang="en-US" dirty="0"/>
              <a:t>the lantern will be cut out to illuminate light. </a:t>
            </a:r>
            <a:r>
              <a:rPr lang="en-US" sz="2000" dirty="0" smtClean="0"/>
              <a:t>(Think </a:t>
            </a:r>
            <a:r>
              <a:rPr lang="en-US" sz="2000" dirty="0"/>
              <a:t>pattern, shape, repetition</a:t>
            </a:r>
            <a:r>
              <a:rPr lang="en-US" sz="2000" dirty="0" smtClean="0"/>
              <a:t>.)</a:t>
            </a:r>
            <a:endParaRPr lang="en-US" sz="2000" dirty="0"/>
          </a:p>
          <a:p>
            <a:r>
              <a:rPr lang="en-US" dirty="0" smtClean="0"/>
              <a:t>Include </a:t>
            </a:r>
            <a:r>
              <a:rPr lang="en-US" dirty="0"/>
              <a:t>your target height, width and depth.</a:t>
            </a:r>
          </a:p>
          <a:p>
            <a:r>
              <a:rPr lang="en-US" dirty="0" smtClean="0"/>
              <a:t>Make </a:t>
            </a:r>
            <a:r>
              <a:rPr lang="en-US" dirty="0"/>
              <a:t>a paper version of your </a:t>
            </a:r>
            <a:r>
              <a:rPr lang="en-US" dirty="0" smtClean="0"/>
              <a:t>lantern to help visualize and anticipate construction issues. </a:t>
            </a:r>
          </a:p>
          <a:p>
            <a:pPr lvl="2"/>
            <a:r>
              <a:rPr lang="en-US" dirty="0" smtClean="0"/>
              <a:t>Use </a:t>
            </a:r>
            <a:r>
              <a:rPr lang="en-US" dirty="0"/>
              <a:t>a </a:t>
            </a:r>
            <a:r>
              <a:rPr lang="en-US" dirty="0" smtClean="0"/>
              <a:t>ruler for sharp edges and precision.</a:t>
            </a:r>
          </a:p>
          <a:p>
            <a:pPr lvl="2"/>
            <a:r>
              <a:rPr lang="en-US" dirty="0" smtClean="0"/>
              <a:t>Use </a:t>
            </a:r>
            <a:r>
              <a:rPr lang="en-US" dirty="0"/>
              <a:t>tape to hold the pieces together.</a:t>
            </a:r>
          </a:p>
          <a:p>
            <a:r>
              <a:rPr lang="en-US" dirty="0"/>
              <a:t>Figure out how the lantern will be </a:t>
            </a:r>
            <a:r>
              <a:rPr lang="en-US" dirty="0" smtClean="0"/>
              <a:t>illuminated (</a:t>
            </a:r>
            <a:r>
              <a:rPr lang="en-US" sz="2000" dirty="0" smtClean="0"/>
              <a:t>what is your light source</a:t>
            </a:r>
            <a:r>
              <a:rPr lang="en-US" dirty="0" smtClean="0"/>
              <a:t>). </a:t>
            </a:r>
            <a:endParaRPr lang="en-US" dirty="0"/>
          </a:p>
          <a:p>
            <a:endParaRPr lang="en-US" dirty="0"/>
          </a:p>
        </p:txBody>
      </p:sp>
    </p:spTree>
    <p:extLst>
      <p:ext uri="{BB962C8B-B14F-4D97-AF65-F5344CB8AC3E}">
        <p14:creationId xmlns:p14="http://schemas.microsoft.com/office/powerpoint/2010/main" val="276632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know</a:t>
            </a:r>
            <a:endParaRPr lang="en-US" dirty="0"/>
          </a:p>
        </p:txBody>
      </p:sp>
      <p:sp>
        <p:nvSpPr>
          <p:cNvPr id="3" name="Content Placeholder 2"/>
          <p:cNvSpPr>
            <a:spLocks noGrp="1"/>
          </p:cNvSpPr>
          <p:nvPr>
            <p:ph idx="1"/>
          </p:nvPr>
        </p:nvSpPr>
        <p:spPr>
          <a:xfrm>
            <a:off x="327364" y="1752600"/>
            <a:ext cx="8458200" cy="4876800"/>
          </a:xfrm>
        </p:spPr>
        <p:txBody>
          <a:bodyPr>
            <a:normAutofit fontScale="92500" lnSpcReduction="10000"/>
          </a:bodyPr>
          <a:lstStyle/>
          <a:p>
            <a:r>
              <a:rPr lang="en-US" dirty="0" smtClean="0"/>
              <a:t>Do not wedge clay “off the block” before making a slab. Reclaimed clay should be wedged and “cared for.”</a:t>
            </a:r>
          </a:p>
          <a:p>
            <a:r>
              <a:rPr lang="en-US" dirty="0" smtClean="0"/>
              <a:t>Pound with hand first. Work from middle and “lower” on one side.</a:t>
            </a:r>
          </a:p>
          <a:p>
            <a:r>
              <a:rPr lang="en-US" dirty="0" smtClean="0"/>
              <a:t>Slab roller or rolling pins(two directions)are both available.</a:t>
            </a:r>
          </a:p>
          <a:p>
            <a:r>
              <a:rPr lang="en-US" dirty="0" smtClean="0"/>
              <a:t>Do not overly handle/bend the slabs.</a:t>
            </a:r>
          </a:p>
          <a:p>
            <a:r>
              <a:rPr lang="en-US" dirty="0" smtClean="0"/>
              <a:t>Transport on rigid surface.</a:t>
            </a:r>
          </a:p>
          <a:p>
            <a:r>
              <a:rPr lang="en-US" dirty="0" smtClean="0"/>
              <a:t>Clay will not stick to newsprint or canvas.</a:t>
            </a:r>
          </a:p>
          <a:p>
            <a:r>
              <a:rPr lang="en-US" dirty="0" smtClean="0"/>
              <a:t>Stack slabs between pieces of newsprint for storage.</a:t>
            </a:r>
          </a:p>
          <a:p>
            <a:r>
              <a:rPr lang="en-US" dirty="0" smtClean="0"/>
              <a:t>Stack slabs on top of each other for storage in the damp box. It will maximize space and help them stay flat.  </a:t>
            </a:r>
            <a:endParaRPr lang="en-US" dirty="0" smtClean="0"/>
          </a:p>
          <a:p>
            <a:r>
              <a:rPr lang="en-US" dirty="0" smtClean="0"/>
              <a:t>Slabs need to be “babied”… make sure they dry slowly to prevent warping.</a:t>
            </a:r>
            <a:endParaRPr lang="en-US" dirty="0" smtClean="0"/>
          </a:p>
        </p:txBody>
      </p:sp>
    </p:spTree>
    <p:extLst>
      <p:ext uri="{BB962C8B-B14F-4D97-AF65-F5344CB8AC3E}">
        <p14:creationId xmlns:p14="http://schemas.microsoft.com/office/powerpoint/2010/main" val="2059556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304801" y="445095"/>
            <a:ext cx="5050514" cy="3364905"/>
          </a:xfrm>
          <a:prstGeom prst="rect">
            <a:avLst/>
          </a:prstGeom>
        </p:spPr>
      </p:pic>
      <p:pic>
        <p:nvPicPr>
          <p:cNvPr id="9" name="Picture 8"/>
          <p:cNvPicPr>
            <a:picLocks noChangeAspect="1"/>
          </p:cNvPicPr>
          <p:nvPr/>
        </p:nvPicPr>
        <p:blipFill>
          <a:blip r:embed="rId3"/>
          <a:stretch>
            <a:fillRect/>
          </a:stretch>
        </p:blipFill>
        <p:spPr>
          <a:xfrm>
            <a:off x="5486741" y="445095"/>
            <a:ext cx="3252788" cy="3319381"/>
          </a:xfrm>
          <a:prstGeom prst="rect">
            <a:avLst/>
          </a:prstGeom>
        </p:spPr>
      </p:pic>
      <p:pic>
        <p:nvPicPr>
          <p:cNvPr id="11" name="Picture 10"/>
          <p:cNvPicPr>
            <a:picLocks noChangeAspect="1"/>
          </p:cNvPicPr>
          <p:nvPr/>
        </p:nvPicPr>
        <p:blipFill>
          <a:blip r:embed="rId4"/>
          <a:stretch>
            <a:fillRect/>
          </a:stretch>
        </p:blipFill>
        <p:spPr>
          <a:xfrm>
            <a:off x="304801" y="3926907"/>
            <a:ext cx="4212315" cy="2793430"/>
          </a:xfrm>
          <a:prstGeom prst="rect">
            <a:avLst/>
          </a:prstGeom>
        </p:spPr>
      </p:pic>
      <p:pic>
        <p:nvPicPr>
          <p:cNvPr id="12" name="Picture 11"/>
          <p:cNvPicPr>
            <a:picLocks noChangeAspect="1"/>
          </p:cNvPicPr>
          <p:nvPr/>
        </p:nvPicPr>
        <p:blipFill>
          <a:blip r:embed="rId5"/>
          <a:stretch>
            <a:fillRect/>
          </a:stretch>
        </p:blipFill>
        <p:spPr>
          <a:xfrm>
            <a:off x="4724400" y="3881198"/>
            <a:ext cx="4286250" cy="2857500"/>
          </a:xfrm>
          <a:prstGeom prst="rect">
            <a:avLst/>
          </a:prstGeom>
        </p:spPr>
      </p:pic>
    </p:spTree>
    <p:extLst>
      <p:ext uri="{BB962C8B-B14F-4D97-AF65-F5344CB8AC3E}">
        <p14:creationId xmlns:p14="http://schemas.microsoft.com/office/powerpoint/2010/main" val="1166708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a:t>
            </a:r>
            <a:endParaRPr lang="en-US" dirty="0"/>
          </a:p>
        </p:txBody>
      </p:sp>
      <p:sp>
        <p:nvSpPr>
          <p:cNvPr id="8" name="Content Placeholder 7"/>
          <p:cNvSpPr>
            <a:spLocks noGrp="1"/>
          </p:cNvSpPr>
          <p:nvPr>
            <p:ph idx="1"/>
          </p:nvPr>
        </p:nvSpPr>
        <p:spPr/>
        <p:txBody>
          <a:bodyPr>
            <a:normAutofit fontScale="77500" lnSpcReduction="20000"/>
          </a:bodyPr>
          <a:lstStyle/>
          <a:p>
            <a:r>
              <a:rPr lang="en-US" dirty="0"/>
              <a:t>Lanterns are first spoken of by </a:t>
            </a:r>
            <a:r>
              <a:rPr lang="en-US" dirty="0" err="1" smtClean="0"/>
              <a:t>Theopompous</a:t>
            </a:r>
            <a:r>
              <a:rPr lang="en-US" dirty="0" smtClean="0"/>
              <a:t> (</a:t>
            </a:r>
            <a:r>
              <a:rPr lang="en-US" dirty="0"/>
              <a:t>c. 380 BC – c. 315 </a:t>
            </a:r>
            <a:r>
              <a:rPr lang="en-US" dirty="0" smtClean="0"/>
              <a:t>BC) </a:t>
            </a:r>
            <a:r>
              <a:rPr lang="en-US" dirty="0"/>
              <a:t>a Greek poet.</a:t>
            </a:r>
          </a:p>
          <a:p>
            <a:r>
              <a:rPr lang="en-US" dirty="0" smtClean="0"/>
              <a:t>The </a:t>
            </a:r>
            <a:r>
              <a:rPr lang="en-US" dirty="0"/>
              <a:t>first luminaries in North America were bonfires of crisscrossed </a:t>
            </a:r>
            <a:r>
              <a:rPr lang="en-US" dirty="0" err="1"/>
              <a:t>pinon</a:t>
            </a:r>
            <a:r>
              <a:rPr lang="en-US" dirty="0"/>
              <a:t> boughs arranged in 3-foot high squares. </a:t>
            </a:r>
            <a:endParaRPr lang="en-US" dirty="0" smtClean="0"/>
          </a:p>
          <a:p>
            <a:r>
              <a:rPr lang="en-US" dirty="0"/>
              <a:t>A primitive form of candle lantern, made from white horn and wood and called a </a:t>
            </a:r>
            <a:r>
              <a:rPr lang="en-US" u="sng" dirty="0" err="1"/>
              <a:t>lanthorn</a:t>
            </a:r>
            <a:r>
              <a:rPr lang="en-US" dirty="0"/>
              <a:t>, was first made in the time of the English King Alfred the Great(849–899CE</a:t>
            </a:r>
            <a:r>
              <a:rPr lang="en-US" dirty="0" smtClean="0"/>
              <a:t>).</a:t>
            </a:r>
          </a:p>
          <a:p>
            <a:r>
              <a:rPr lang="en-US" dirty="0"/>
              <a:t>Lanterns in ancient China were made of silk, paper, or animal skin with frames made of bamboo or wood.</a:t>
            </a:r>
            <a:r>
              <a:rPr lang="en-US" baseline="30000" dirty="0"/>
              <a:t> </a:t>
            </a:r>
            <a:r>
              <a:rPr lang="en-US" dirty="0"/>
              <a:t> One of the earliest descriptions of paper lantern is found in records from </a:t>
            </a:r>
            <a:r>
              <a:rPr lang="en-US" dirty="0" err="1"/>
              <a:t>Khotan</a:t>
            </a:r>
            <a:r>
              <a:rPr lang="en-US" dirty="0"/>
              <a:t>, which describe a "mounting lantern" made of white paper</a:t>
            </a:r>
            <a:r>
              <a:rPr lang="en-US" dirty="0" smtClean="0"/>
              <a:t>.</a:t>
            </a:r>
            <a:endParaRPr lang="en-US" dirty="0"/>
          </a:p>
          <a:p>
            <a:r>
              <a:rPr lang="en-US" dirty="0" smtClean="0"/>
              <a:t>Tradition </a:t>
            </a:r>
            <a:r>
              <a:rPr lang="en-US" dirty="0"/>
              <a:t>has it that </a:t>
            </a:r>
            <a:r>
              <a:rPr lang="en-US" dirty="0" err="1"/>
              <a:t>luminaria</a:t>
            </a:r>
            <a:r>
              <a:rPr lang="en-US" dirty="0"/>
              <a:t> lit the way for Mary and Joseph in their search for lodging in Bethlehem</a:t>
            </a:r>
            <a:r>
              <a:rPr lang="en-US" dirty="0" smtClean="0"/>
              <a:t>.</a:t>
            </a:r>
          </a:p>
          <a:p>
            <a:r>
              <a:rPr lang="en-US" dirty="0" smtClean="0"/>
              <a:t>When </a:t>
            </a:r>
            <a:r>
              <a:rPr lang="en-US" dirty="0"/>
              <a:t>used in Christmas celebrations, the Roman Catholic Church believed the lights would guide the spirit of the Christ child to people’s homes</a:t>
            </a:r>
            <a:r>
              <a:rPr lang="en-US" dirty="0" smtClean="0"/>
              <a:t>.</a:t>
            </a:r>
          </a:p>
        </p:txBody>
      </p:sp>
    </p:spTree>
    <p:extLst>
      <p:ext uri="{BB962C8B-B14F-4D97-AF65-F5344CB8AC3E}">
        <p14:creationId xmlns:p14="http://schemas.microsoft.com/office/powerpoint/2010/main" val="425153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Continued</a:t>
            </a:r>
            <a:endParaRPr lang="en-US" dirty="0"/>
          </a:p>
        </p:txBody>
      </p:sp>
      <p:sp>
        <p:nvSpPr>
          <p:cNvPr id="7" name="Content Placeholder 6"/>
          <p:cNvSpPr>
            <a:spLocks noGrp="1"/>
          </p:cNvSpPr>
          <p:nvPr>
            <p:ph idx="1"/>
          </p:nvPr>
        </p:nvSpPr>
        <p:spPr/>
        <p:txBody>
          <a:bodyPr>
            <a:normAutofit fontScale="85000" lnSpcReduction="20000"/>
          </a:bodyPr>
          <a:lstStyle/>
          <a:p>
            <a:r>
              <a:rPr lang="en-US" dirty="0"/>
              <a:t>Other writers place the tradition back even earlier, linking it to the Jewish celebration of Hanukkah, when people mark the miracle of the container of oil that was only meant to last one day but lasted eight</a:t>
            </a:r>
            <a:r>
              <a:rPr lang="en-US" dirty="0" smtClean="0"/>
              <a:t>.</a:t>
            </a:r>
          </a:p>
          <a:p>
            <a:r>
              <a:rPr lang="en-US" dirty="0" smtClean="0"/>
              <a:t>Luminaries </a:t>
            </a:r>
            <a:r>
              <a:rPr lang="en-US" dirty="0"/>
              <a:t>are also linked through history to the ancient tradition of communicating, warning and celebrating through linked bonfires.</a:t>
            </a:r>
          </a:p>
          <a:p>
            <a:r>
              <a:rPr lang="en-US" dirty="0"/>
              <a:t>The Pueblo Indians in New Mexico have long lit small fires outside their homes to light their way to church on Christmas Eve</a:t>
            </a:r>
            <a:r>
              <a:rPr lang="en-US" dirty="0" smtClean="0"/>
              <a:t>.</a:t>
            </a:r>
          </a:p>
          <a:p>
            <a:r>
              <a:rPr lang="en-US" dirty="0"/>
              <a:t>In recent years, the use of luminaries has expanded so that they're used throughout the year at parties, weddings, religious ceremonies and charitable events</a:t>
            </a:r>
            <a:r>
              <a:rPr lang="en-US" dirty="0" smtClean="0"/>
              <a:t>.</a:t>
            </a:r>
          </a:p>
          <a:p>
            <a:r>
              <a:rPr lang="en-US" dirty="0" smtClean="0"/>
              <a:t>The </a:t>
            </a:r>
            <a:r>
              <a:rPr lang="en-US" dirty="0"/>
              <a:t>American Cancer Society’s Relay for Life events will often have luminaries placed around the walking track</a:t>
            </a:r>
            <a:r>
              <a:rPr lang="en-US" dirty="0" smtClean="0"/>
              <a:t>.</a:t>
            </a:r>
          </a:p>
          <a:p>
            <a:endParaRPr lang="en-US" dirty="0"/>
          </a:p>
        </p:txBody>
      </p:sp>
    </p:spTree>
    <p:extLst>
      <p:ext uri="{BB962C8B-B14F-4D97-AF65-F5344CB8AC3E}">
        <p14:creationId xmlns:p14="http://schemas.microsoft.com/office/powerpoint/2010/main" val="1845891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Clay Luminaries</a:t>
            </a:r>
            <a:endParaRPr lang="en-US" dirty="0"/>
          </a:p>
        </p:txBody>
      </p:sp>
      <p:pic>
        <p:nvPicPr>
          <p:cNvPr id="4" name="Content Placeholder 3"/>
          <p:cNvPicPr>
            <a:picLocks noGrp="1" noChangeAspect="1"/>
          </p:cNvPicPr>
          <p:nvPr>
            <p:ph idx="1"/>
          </p:nvPr>
        </p:nvPicPr>
        <p:blipFill>
          <a:blip r:embed="rId2"/>
          <a:stretch>
            <a:fillRect/>
          </a:stretch>
        </p:blipFill>
        <p:spPr>
          <a:xfrm>
            <a:off x="2651464" y="2083106"/>
            <a:ext cx="3810000" cy="3810000"/>
          </a:xfrm>
          <a:prstGeom prst="rect">
            <a:avLst/>
          </a:prstGeom>
        </p:spPr>
      </p:pic>
      <p:pic>
        <p:nvPicPr>
          <p:cNvPr id="5" name="Picture 4"/>
          <p:cNvPicPr>
            <a:picLocks noChangeAspect="1"/>
          </p:cNvPicPr>
          <p:nvPr/>
        </p:nvPicPr>
        <p:blipFill rotWithShape="1">
          <a:blip r:embed="rId3"/>
          <a:srcRect l="8475" t="10169" r="10169" b="11864"/>
          <a:stretch/>
        </p:blipFill>
        <p:spPr>
          <a:xfrm>
            <a:off x="6629400" y="1729477"/>
            <a:ext cx="2170981" cy="2080523"/>
          </a:xfrm>
          <a:prstGeom prst="rect">
            <a:avLst/>
          </a:prstGeom>
        </p:spPr>
      </p:pic>
      <p:pic>
        <p:nvPicPr>
          <p:cNvPr id="8" name="Picture 7"/>
          <p:cNvPicPr>
            <a:picLocks noChangeAspect="1"/>
          </p:cNvPicPr>
          <p:nvPr/>
        </p:nvPicPr>
        <p:blipFill>
          <a:blip r:embed="rId4"/>
          <a:stretch>
            <a:fillRect/>
          </a:stretch>
        </p:blipFill>
        <p:spPr>
          <a:xfrm>
            <a:off x="304800" y="1729477"/>
            <a:ext cx="2255676" cy="4974847"/>
          </a:xfrm>
          <a:prstGeom prst="rect">
            <a:avLst/>
          </a:prstGeom>
        </p:spPr>
      </p:pic>
      <p:pic>
        <p:nvPicPr>
          <p:cNvPr id="9" name="Picture 8"/>
          <p:cNvPicPr>
            <a:picLocks noChangeAspect="1"/>
          </p:cNvPicPr>
          <p:nvPr/>
        </p:nvPicPr>
        <p:blipFill rotWithShape="1">
          <a:blip r:embed="rId5"/>
          <a:srcRect t="22223" b="7777"/>
          <a:stretch/>
        </p:blipFill>
        <p:spPr>
          <a:xfrm>
            <a:off x="6491760" y="3962400"/>
            <a:ext cx="2483241" cy="2608056"/>
          </a:xfrm>
          <a:prstGeom prst="rect">
            <a:avLst/>
          </a:prstGeom>
        </p:spPr>
      </p:pic>
    </p:spTree>
    <p:extLst>
      <p:ext uri="{BB962C8B-B14F-4D97-AF65-F5344CB8AC3E}">
        <p14:creationId xmlns:p14="http://schemas.microsoft.com/office/powerpoint/2010/main" val="1571732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457200"/>
            <a:ext cx="4724400" cy="6187939"/>
          </a:xfrm>
        </p:spPr>
      </p:pic>
      <p:pic>
        <p:nvPicPr>
          <p:cNvPr id="3" name="Picture 2"/>
          <p:cNvPicPr>
            <a:picLocks noChangeAspect="1"/>
          </p:cNvPicPr>
          <p:nvPr/>
        </p:nvPicPr>
        <p:blipFill rotWithShape="1">
          <a:blip r:embed="rId3"/>
          <a:srcRect l="10098" r="26716"/>
          <a:stretch/>
        </p:blipFill>
        <p:spPr>
          <a:xfrm>
            <a:off x="5899992" y="1676400"/>
            <a:ext cx="2781300" cy="3998466"/>
          </a:xfrm>
          <a:prstGeom prst="rect">
            <a:avLst/>
          </a:prstGeom>
        </p:spPr>
      </p:pic>
    </p:spTree>
    <p:extLst>
      <p:ext uri="{BB962C8B-B14F-4D97-AF65-F5344CB8AC3E}">
        <p14:creationId xmlns:p14="http://schemas.microsoft.com/office/powerpoint/2010/main" val="1229296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Slab</a:t>
            </a:r>
            <a:endParaRPr lang="en-US" dirty="0"/>
          </a:p>
        </p:txBody>
      </p:sp>
      <p:pic>
        <p:nvPicPr>
          <p:cNvPr id="7" name="Content Placeholder 6"/>
          <p:cNvPicPr>
            <a:picLocks noGrp="1" noChangeAspect="1"/>
          </p:cNvPicPr>
          <p:nvPr>
            <p:ph idx="1"/>
          </p:nvPr>
        </p:nvPicPr>
        <p:blipFill>
          <a:blip r:embed="rId2"/>
          <a:stretch>
            <a:fillRect/>
          </a:stretch>
        </p:blipFill>
        <p:spPr>
          <a:xfrm>
            <a:off x="426128" y="1752600"/>
            <a:ext cx="4480948" cy="4078577"/>
          </a:xfrm>
          <a:prstGeom prst="rect">
            <a:avLst/>
          </a:prstGeom>
        </p:spPr>
      </p:pic>
      <p:pic>
        <p:nvPicPr>
          <p:cNvPr id="8" name="Picture 7"/>
          <p:cNvPicPr>
            <a:picLocks noChangeAspect="1"/>
          </p:cNvPicPr>
          <p:nvPr/>
        </p:nvPicPr>
        <p:blipFill>
          <a:blip r:embed="rId3"/>
          <a:stretch>
            <a:fillRect/>
          </a:stretch>
        </p:blipFill>
        <p:spPr>
          <a:xfrm>
            <a:off x="5321516" y="1554462"/>
            <a:ext cx="3365284" cy="4474852"/>
          </a:xfrm>
          <a:prstGeom prst="rect">
            <a:avLst/>
          </a:prstGeom>
        </p:spPr>
      </p:pic>
    </p:spTree>
    <p:extLst>
      <p:ext uri="{BB962C8B-B14F-4D97-AF65-F5344CB8AC3E}">
        <p14:creationId xmlns:p14="http://schemas.microsoft.com/office/powerpoint/2010/main" val="2140491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 Slab</a:t>
            </a:r>
            <a:endParaRPr lang="en-US" dirty="0"/>
          </a:p>
        </p:txBody>
      </p:sp>
      <p:pic>
        <p:nvPicPr>
          <p:cNvPr id="8" name="Content Placeholder 7"/>
          <p:cNvPicPr>
            <a:picLocks noGrp="1" noChangeAspect="1"/>
          </p:cNvPicPr>
          <p:nvPr>
            <p:ph idx="1"/>
          </p:nvPr>
        </p:nvPicPr>
        <p:blipFill>
          <a:blip r:embed="rId2"/>
          <a:stretch>
            <a:fillRect/>
          </a:stretch>
        </p:blipFill>
        <p:spPr>
          <a:xfrm>
            <a:off x="5791272" y="1792069"/>
            <a:ext cx="3079890" cy="4373563"/>
          </a:xfrm>
          <a:prstGeom prst="rect">
            <a:avLst/>
          </a:prstGeom>
        </p:spPr>
      </p:pic>
      <p:pic>
        <p:nvPicPr>
          <p:cNvPr id="9" name="Picture 8"/>
          <p:cNvPicPr>
            <a:picLocks noChangeAspect="1"/>
          </p:cNvPicPr>
          <p:nvPr/>
        </p:nvPicPr>
        <p:blipFill>
          <a:blip r:embed="rId3"/>
          <a:stretch>
            <a:fillRect/>
          </a:stretch>
        </p:blipFill>
        <p:spPr>
          <a:xfrm>
            <a:off x="3385849" y="1939121"/>
            <a:ext cx="1999562" cy="2006678"/>
          </a:xfrm>
          <a:prstGeom prst="rect">
            <a:avLst/>
          </a:prstGeom>
        </p:spPr>
      </p:pic>
      <p:pic>
        <p:nvPicPr>
          <p:cNvPr id="10" name="Picture 9"/>
          <p:cNvPicPr>
            <a:picLocks noChangeAspect="1"/>
          </p:cNvPicPr>
          <p:nvPr/>
        </p:nvPicPr>
        <p:blipFill>
          <a:blip r:embed="rId4"/>
          <a:stretch>
            <a:fillRect/>
          </a:stretch>
        </p:blipFill>
        <p:spPr>
          <a:xfrm>
            <a:off x="3157180" y="4267200"/>
            <a:ext cx="2456901" cy="2054530"/>
          </a:xfrm>
          <a:prstGeom prst="rect">
            <a:avLst/>
          </a:prstGeom>
        </p:spPr>
      </p:pic>
      <p:pic>
        <p:nvPicPr>
          <p:cNvPr id="11" name="Picture 10"/>
          <p:cNvPicPr>
            <a:picLocks noChangeAspect="1"/>
          </p:cNvPicPr>
          <p:nvPr/>
        </p:nvPicPr>
        <p:blipFill>
          <a:blip r:embed="rId5"/>
          <a:stretch>
            <a:fillRect/>
          </a:stretch>
        </p:blipFill>
        <p:spPr>
          <a:xfrm>
            <a:off x="426127" y="1924216"/>
            <a:ext cx="2487763" cy="4238662"/>
          </a:xfrm>
          <a:prstGeom prst="rect">
            <a:avLst/>
          </a:prstGeom>
        </p:spPr>
      </p:pic>
    </p:spTree>
    <p:extLst>
      <p:ext uri="{BB962C8B-B14F-4D97-AF65-F5344CB8AC3E}">
        <p14:creationId xmlns:p14="http://schemas.microsoft.com/office/powerpoint/2010/main" val="179082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947" y="501719"/>
            <a:ext cx="4572000" cy="6006963"/>
          </a:xfrm>
        </p:spPr>
      </p:pic>
      <p:pic>
        <p:nvPicPr>
          <p:cNvPr id="3" name="Picture 2"/>
          <p:cNvPicPr>
            <a:picLocks noChangeAspect="1"/>
          </p:cNvPicPr>
          <p:nvPr/>
        </p:nvPicPr>
        <p:blipFill rotWithShape="1">
          <a:blip r:embed="rId3"/>
          <a:srcRect t="14268" b="11538"/>
          <a:stretch/>
        </p:blipFill>
        <p:spPr>
          <a:xfrm>
            <a:off x="5257800" y="1828800"/>
            <a:ext cx="3560373" cy="3962400"/>
          </a:xfrm>
          <a:prstGeom prst="rect">
            <a:avLst/>
          </a:prstGeom>
        </p:spPr>
      </p:pic>
    </p:spTree>
    <p:extLst>
      <p:ext uri="{BB962C8B-B14F-4D97-AF65-F5344CB8AC3E}">
        <p14:creationId xmlns:p14="http://schemas.microsoft.com/office/powerpoint/2010/main" val="3854134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230</TotalTime>
  <Words>615</Words>
  <Application>Microsoft Office PowerPoint</Application>
  <PresentationFormat>On-screen Show (4:3)</PresentationFormat>
  <Paragraphs>51</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Book Antiqua</vt:lpstr>
      <vt:lpstr>Century Gothic</vt:lpstr>
      <vt:lpstr>Apothecary</vt:lpstr>
      <vt:lpstr>Luminaries</vt:lpstr>
      <vt:lpstr>PowerPoint Presentation</vt:lpstr>
      <vt:lpstr>Origins</vt:lpstr>
      <vt:lpstr>Origins Continued</vt:lpstr>
      <vt:lpstr>Clay Luminaries</vt:lpstr>
      <vt:lpstr>PowerPoint Presentation</vt:lpstr>
      <vt:lpstr>Soft Slab</vt:lpstr>
      <vt:lpstr>Soft Slab</vt:lpstr>
      <vt:lpstr>PowerPoint Presentation</vt:lpstr>
      <vt:lpstr>Hard Slab</vt:lpstr>
      <vt:lpstr>Hard Slab</vt:lpstr>
      <vt:lpstr>Assignment</vt:lpstr>
      <vt:lpstr>Before you begin with clay</vt:lpstr>
      <vt:lpstr>Things to know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Clay Slabs</dc:title>
  <dc:creator>NPCSD</dc:creator>
  <cp:lastModifiedBy>Pountain, Laurene</cp:lastModifiedBy>
  <cp:revision>30</cp:revision>
  <dcterms:created xsi:type="dcterms:W3CDTF">2014-10-20T16:09:41Z</dcterms:created>
  <dcterms:modified xsi:type="dcterms:W3CDTF">2017-11-28T17:35:29Z</dcterms:modified>
</cp:coreProperties>
</file>